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44" r:id="rId3"/>
    <p:sldId id="347" r:id="rId4"/>
    <p:sldId id="34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87755" autoAdjust="0"/>
  </p:normalViewPr>
  <p:slideViewPr>
    <p:cSldViewPr snapToGrid="0" showGuides="1">
      <p:cViewPr varScale="1">
        <p:scale>
          <a:sx n="111" d="100"/>
          <a:sy n="111" d="100"/>
        </p:scale>
        <p:origin x="232"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99156e7feb2b187974f5e76f5487f0">
            <a:r>
              <a:rPr b="0" dirty="0" i="0" lang="en-US" strike="noStrike" sz="1800" u="none">
                <a:solidFill>
                  <a:srgbClr val="000000"/>
                </a:solidFill>
                <a:effectLst/>
                <a:latin charset="0" panose="020F0502020204030203" pitchFamily="34" typeface="Lato"/>
              </a:rPr>
              <a:t>Maintenant que vous savez comment naviguer dans l'interface des tableaux de bord, voyons comment créer un tableau de bord.</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1d285d13d6350a02e02eeee14f0bd32">
            <a:r>
              <a:rPr dirty="0" err="1" lang="es-ES"/>
              <a:t>Avant d'entrer dans le vive du sujet, notez que les tableaux de bord ont deux modes, le mode d'affichage et le mode d'édition ou de création. Dans la vidéo précédente, vous avez pris connaissance de l'option mode d'affichage du tableau de bord, qui concerne ce que vous voyez lorsque vous vous connecterez à DHIS2. Dans cette vidéo, nous allons explorer l'interface du mode d'édition ou de création.</a:t>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r>
            <a:r>
              <a:rPr dirty="0" err="1" lang="es-ES"/>
            </a:r>
            <a:r>
              <a:rPr dirty="0" lang="es-ES"/>
            </a:r>
            <a:r>
              <a:rPr dirty="0" err="1" lang="es-ES"/>
            </a:r>
            <a:r>
              <a:rPr dirty="0" lang="es-ES"/>
              <a:t> </a:t>
            </a:r>
            <a:r>
              <a:rPr dirty="0" err="1" lang="es-ES"/>
            </a:r>
            <a:r>
              <a:rPr dirty="0" lang="es-ES"/>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4fb9f8aa3d93c794b3fc01a4647c31">
            <a:pPr rtl="0">
              <a:spcBef>
                <a:spcPts val="0"/>
              </a:spcBef>
              <a:spcAft>
                <a:spcPts val="0"/>
              </a:spcAft>
            </a:pPr>
            <a:r>
              <a:rPr dirty="0" lang="en-US" noProof="0"/>
              <a:t>Pour créer un nouveau tableau de bord à partir du mode d'affichage du tableau de bord, cliquez sur le bouton Plus pour entrer en mode création.</a:t>
            </a:r>
          </a:p>
          <a:p>
            <a:pPr rtl="0">
              <a:spcBef>
                <a:spcPts val="0"/>
              </a:spcBef>
              <a:spcAft>
                <a:spcPts val="0"/>
              </a:spcAft>
            </a:pPr>
            <a:endParaRPr dirty="0" lang="en-US" noProof="0"/>
          </a:p>
          <a:p txid="ba5fc3a476061b500b73e0f06b8f3717">
            <a:pPr rtl="0">
              <a:spcBef>
                <a:spcPts val="0"/>
              </a:spcBef>
              <a:spcAft>
                <a:spcPts val="0"/>
              </a:spcAft>
            </a:pPr>
            <a:r>
              <a:rPr dirty="0" lang="en-US" noProof="0"/>
              <a:t>Dans le champ du titre du tableau de bord, ajoutez un titre. Par exemple, Gestion des stocks de vaccination. Si vous ne spécifiez pas de titre, le tableau de bord sera automatiquement intitulé "tableau de bord sans titre". Ensuite, dans le champ de description du tableau de bord, ajoutez une description.</a:t>
            </a:r>
          </a:p>
          <a:p>
            <a:pPr rtl="0">
              <a:spcBef>
                <a:spcPts val="0"/>
              </a:spcBef>
              <a:spcAft>
                <a:spcPts val="0"/>
              </a:spcAft>
            </a:pPr>
            <a:endParaRPr dirty="0" lang="en-US" noProof="0"/>
          </a:p>
          <a:p txid="f75b8cdc319046cffa52e560a0e6667a">
            <a:pPr rtl="0">
              <a:spcBef>
                <a:spcPts val="0"/>
              </a:spcBef>
              <a:spcAft>
                <a:spcPts val="0"/>
              </a:spcAft>
            </a:pPr>
            <a:r>
              <a:rPr dirty="0" lang="en-US" noProof="0"/>
              <a:t>Prenons l'exemple des visualisations du programme de vaccination liées à la gestion des stocks. Il est recommandé d'ajouter une description au tableau de bord que vous créez afin d'informer les autres utilisateurs sur son contenu. Cliquez sur le champ Rechercher des éléments à ajouter à ce tableau de bord pour afficher une liste des objets disponibles.</a:t>
            </a:r>
          </a:p>
          <a:p>
            <a:pPr rtl="0">
              <a:spcBef>
                <a:spcPts val="0"/>
              </a:spcBef>
              <a:spcAft>
                <a:spcPts val="0"/>
              </a:spcAft>
            </a:pPr>
            <a:endParaRPr dirty="0" lang="en-US" noProof="0"/>
          </a:p>
          <a:p txid="9c02a816893f81a1642c7eaf69e83391">
            <a:pPr rtl="0">
              <a:spcBef>
                <a:spcPts val="0"/>
              </a:spcBef>
              <a:spcAft>
                <a:spcPts val="0"/>
              </a:spcAft>
            </a:pPr>
            <a:r>
              <a:rPr dirty="0" lang="en-US" noProof="0"/>
              <a:t>Ces objets sont regroupés en fonction de l'application dans laquelle ils ont été créés, à savoir visualisations de données, cartes, rapports d'événements, graphiques d'événements et rapports. Vous pouvez également ajouter d'autres objets au tableau de bord, tels que des ressources, des applications et des éléments supplémentaires tels que des zones de texte et des espaces.</a:t>
            </a:r>
          </a:p>
          <a:p>
            <a:pPr rtl="0">
              <a:spcBef>
                <a:spcPts val="0"/>
              </a:spcBef>
              <a:spcAft>
                <a:spcPts val="0"/>
              </a:spcAft>
            </a:pPr>
            <a:endParaRPr dirty="0" lang="en-US" noProof="0"/>
          </a:p>
          <a:p txid="080aafc198fab6eff2e6b8f1c15b7c98">
            <a:pPr rtl="0">
              <a:spcBef>
                <a:spcPts val="0"/>
              </a:spcBef>
              <a:spcAft>
                <a:spcPts val="0"/>
              </a:spcAft>
            </a:pPr>
            <a:r>
              <a:rPr dirty="0" lang="en-US" noProof="0"/>
              <a:t>Vous pouvez ajouter des objets au tableau de bord de deux manières. En les recherchant dans la liste des objets par groupe, ou en les filtrant en fonction du titre de l'objet. Recherchons maintenant les objets qui ont "stock" dans leur titre.</a:t>
            </a:r>
          </a:p>
          <a:p>
            <a:pPr rtl="0">
              <a:spcBef>
                <a:spcPts val="0"/>
              </a:spcBef>
              <a:spcAft>
                <a:spcPts val="0"/>
              </a:spcAft>
            </a:pPr>
            <a:endParaRPr dirty="0" lang="en-US" noProof="0"/>
          </a:p>
          <a:p txid="d5d246ef41479b9fd686416895d0dd09">
            <a:pPr rtl="0">
              <a:spcBef>
                <a:spcPts val="0"/>
              </a:spcBef>
              <a:spcAft>
                <a:spcPts val="0"/>
              </a:spcAft>
            </a:pPr>
            <a:r>
              <a:rPr dirty="0" lang="en-US" noProof="0"/>
              <a:t>En passant, vous pouvez comprendre ici l'importance  d'adopter et d'appliquer une convention d'appellation claire. Sans une telle convention, la recherche d'un objet spécifique peut s'avérer difficile.</a:t>
            </a:r>
          </a:p>
          <a:p>
            <a:pPr rtl="0">
              <a:spcBef>
                <a:spcPts val="0"/>
              </a:spcBef>
              <a:spcAft>
                <a:spcPts val="0"/>
              </a:spcAft>
            </a:pPr>
            <a:endParaRPr dirty="0" lang="en-US" noProof="0"/>
          </a:p>
          <a:p txid="fb0153119030d4f2f83ac2e2fc54e35e">
            <a:pPr rtl="0">
              <a:spcBef>
                <a:spcPts val="0"/>
              </a:spcBef>
              <a:spcAft>
                <a:spcPts val="0"/>
              </a:spcAft>
            </a:pPr>
            <a:r>
              <a:rPr dirty="0" lang="en-US" noProof="0"/>
              <a:t>En cliquant sur la case traversée d'une flèche, vous ouvrirez un nouvel onglet dans lequel vous pourrez visualiser l'objet dans l'application dans laquelle il a été créé. Lorsque vous trouvez un objet que vous voulez ajouter au tableau de bord, tel que BCG Rupture de stock, cliquez dessus pour l'ajouter.</a:t>
            </a:r>
          </a:p>
          <a:p>
            <a:pPr rtl="0">
              <a:spcBef>
                <a:spcPts val="0"/>
              </a:spcBef>
              <a:spcAft>
                <a:spcPts val="0"/>
              </a:spcAft>
            </a:pPr>
            <a:endParaRPr dirty="0" lang="en-US" noProof="0"/>
          </a:p>
          <a:p txid="b41776fb025577abd5f20d7a121ae536">
            <a:pPr rtl="0">
              <a:spcBef>
                <a:spcPts val="0"/>
              </a:spcBef>
              <a:spcAft>
                <a:spcPts val="0"/>
              </a:spcAft>
            </a:pPr>
            <a:r>
              <a:rPr dirty="0" lang="en-US" noProof="0"/>
              <a:t>Tous les éléments sélectionnés pour votre tableau de bord apparaissent empilés à gauche de l'écran. Après avoir inséré tous les éléments souhaités, vous pouvez les organiser ou leur changer d'emplacement sur le tableau de bord par glisser-déposer.</a:t>
            </a:r>
          </a:p>
          <a:p>
            <a:pPr rtl="0">
              <a:spcBef>
                <a:spcPts val="0"/>
              </a:spcBef>
              <a:spcAft>
                <a:spcPts val="0"/>
              </a:spcAft>
            </a:pPr>
            <a:endParaRPr dirty="0" lang="en-US" noProof="0"/>
          </a:p>
          <a:p txid="72660f129f6cfa0f2b30c85e3e50ca7b">
            <a:pPr rtl="0">
              <a:spcBef>
                <a:spcPts val="0"/>
              </a:spcBef>
              <a:spcAft>
                <a:spcPts val="0"/>
              </a:spcAft>
            </a:pPr>
            <a:r>
              <a:rPr dirty="0" lang="en-US" noProof="0"/>
              <a:t>Vous pouvez également redimensionner les objets en cliquant sur l'angle inférieur droit de l'objet et en le tirant jusqu'à la taille souhaitée. Vous pouvez également supprimer des objets du tableau de bord en cliquant sur l'icône rouge de la corbeille dans l'angle supérieur droit.</a:t>
            </a:r>
          </a:p>
          <a:p>
            <a:pPr rtl="0">
              <a:spcBef>
                <a:spcPts val="0"/>
              </a:spcBef>
              <a:spcAft>
                <a:spcPts val="0"/>
              </a:spcAft>
            </a:pPr>
            <a:endParaRPr dirty="0" lang="en-US" noProof="0"/>
          </a:p>
          <a:p txid="d4124591ee90a38baf9670e9216bd46c">
            <a:pPr rtl="0">
              <a:spcBef>
                <a:spcPts val="0"/>
              </a:spcBef>
              <a:spcAft>
                <a:spcPts val="0"/>
              </a:spcAft>
            </a:pPr>
            <a:r>
              <a:rPr dirty="0" lang="en-US" noProof="0"/>
              <a:t>Cliquez sur le bouton Enregistrer les modifications pour enregistrer le tableau de bord et revenir au mode d'affichage. Vous pouvez désormais voir votre tableau de bord dans la liste des tableaux de bord disponibles.</a:t>
            </a:r>
          </a:p>
          <a:p>
            <a:pPr rtl="0">
              <a:spcBef>
                <a:spcPts val="0"/>
              </a:spcBef>
              <a:spcAft>
                <a:spcPts val="0"/>
              </a:spcAft>
            </a:pPr>
            <a:endParaRPr dirty="0" lang="en-US" noProof="0"/>
          </a:p>
          <a:p txid="f5107743af81d94e724360df479b4151">
            <a:pPr rtl="0">
              <a:spcBef>
                <a:spcPts val="0"/>
              </a:spcBef>
              <a:spcAft>
                <a:spcPts val="0"/>
              </a:spcAft>
            </a:pPr>
            <a:r>
              <a:rPr dirty="0" lang="en-US" noProof="0"/>
              <a:t>Si vous voulez le partager, cliquez sur le bouton de partage et spécifiez l'utilisateur ou le groupe d'utilisateurs avec lequel vous voulez partager le tableau de bord. Par défaut, les utilisateurs auront l'autorisation d'éditer le tableau de bord.</a:t>
            </a:r>
          </a:p>
          <a:p>
            <a:pPr rtl="0">
              <a:spcBef>
                <a:spcPts val="0"/>
              </a:spcBef>
              <a:spcAft>
                <a:spcPts val="0"/>
              </a:spcAft>
            </a:pPr>
            <a:endParaRPr dirty="0" lang="en-US" noProof="0"/>
          </a:p>
          <a:p txid="7e85360d9eaeab0affd666b4dc56acb1">
            <a:pPr rtl="0">
              <a:spcBef>
                <a:spcPts val="0"/>
              </a:spcBef>
              <a:spcAft>
                <a:spcPts val="0"/>
              </a:spcAft>
            </a:pPr>
            <a:r>
              <a:rPr dirty="0" lang="en-US" noProof="0"/>
              <a:t>Vous pouvez modifier leurs autorisations en cliquant sur l'icône crayon et en sélectionnant "Peut visualiser uniquement".</a:t>
            </a:r>
          </a:p>
        </p:txBody>
      </p:sp>
    </p:spTree>
    <p:extLst>
      <p:ext uri="{BB962C8B-B14F-4D97-AF65-F5344CB8AC3E}">
        <p14:creationId xmlns:p14="http://schemas.microsoft.com/office/powerpoint/2010/main" val="303077284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80794719eaebbc7dc04a18a05bd3cf4">
            <a:pPr rtl="0"/>
            <a:r>
              <a:rPr dirty="0" lang="en-US">
                <a:solidFill>
                  <a:srgbClr val="000000"/>
                </a:solidFill>
                <a:sym typeface=""/>
              </a:rPr>
              <a:t>En résumé, dans DHIS2, vous pouvez créer un nouveau tableau de bord et y ajouter différents types d'éléments en les sélectionnant dans une liste. Vous pouvez organiser les éléments du tableau de bord en déplaçant par glisser-déposer. Et vous pouvez également redimensionner ou supprimer des objets. Vous pouvez partager le tableau de bord avec d'autres utilisateurs et configurer leurs autorisations pour visualiser et éditer le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68cc14253ca391405fb2f1066007c28">
            <a:r>
              <a:rPr lang="en-US"/>
              <a:t>Création et partage d'un tableau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3385713"/>
            <a:ext cx="3705922" cy="830997"/>
          </a:xfrm>
          <a:prstGeom prst="rect">
            <a:avLst/>
          </a:prstGeom>
          <a:noFill/>
        </p:spPr>
        <p:txBody>
          <a:bodyPr rtlCol="0" wrap="square">
            <a:spAutoFit/>
          </a:bodyPr>
          <a:lstStyle/>
          <a:p txid="4887bbd14e19d9849f78e21a3c3aef84">
            <a:pPr algn="l" indent="-342900" marL="342900">
              <a:buClr>
                <a:srgbClr val="008CCF"/>
              </a:buClr>
              <a:buFont charset="-79" pitchFamily="2" typeface="Rubik"/>
              <a:buChar char="•"/>
            </a:pPr>
            <a:r>
              <a:rPr lang="en-US" sz="2400"/>
              <a:t>Comment créer un tableau de bord</a:t>
            </a:r>
          </a:p>
        </p:txBody>
      </p:sp>
      <p:sp>
        <p:nvSpPr>
          <p:cNvPr id="8" name="Title 7">
            <a:extLst>
              <a:ext uri="{FF2B5EF4-FFF2-40B4-BE49-F238E27FC236}">
                <a16:creationId xmlns:a16="http://schemas.microsoft.com/office/drawing/2014/main" id="{D45CA62C-5839-4FCB-AACD-6866F40DB8B4}"/>
              </a:ext>
            </a:extLst>
          </p:cNvPr>
          <p:cNvSpPr>
            <a:spLocks noGrp="1"/>
          </p:cNvSpPr>
          <p:nvPr>
            <p:ph type="title"/>
          </p:nvPr>
        </p:nvSpPr>
        <p:spPr/>
        <p:txBody>
          <a:bodyPr/>
          <a:lstStyle/>
          <a:p txid="13c9d5a7b0102e8ea22d81967a791e80">
            <a:r>
              <a:rPr dirty="0" lang="en-US"/>
              <a:t>Dans cette vidéo, vous verrez…</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6648" p14:dur="2000" spd="slow"/>
    </mc:Choice>
    <mc:Fallback xmlns="">
      <p:transition advTm="66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16E02731-16A8-4954-8848-E39B10D57C08}"/>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27" name="Graphic 26">
            <a:extLst>
              <a:ext uri="{FF2B5EF4-FFF2-40B4-BE49-F238E27FC236}">
                <a16:creationId xmlns:a16="http://schemas.microsoft.com/office/drawing/2014/main" id="{87A765AA-E261-40BD-BA04-C61A08D2BF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51598247-E8E8-433A-8F17-E857A1D05F6B}"/>
              </a:ext>
            </a:extLst>
          </p:cNvPr>
          <p:cNvSpPr txBox="1"/>
          <p:nvPr/>
        </p:nvSpPr>
        <p:spPr>
          <a:xfrm>
            <a:off x="6096000" y="2967335"/>
            <a:ext cx="3645569" cy="461665"/>
          </a:xfrm>
          <a:prstGeom prst="rect">
            <a:avLst/>
          </a:prstGeom>
          <a:noFill/>
        </p:spPr>
        <p:txBody>
          <a:bodyPr rtlCol="0" wrap="square">
            <a:spAutoFit/>
          </a:bodyPr>
          <a:lstStyle/>
          <a:p txid="1a4021f6b00bce281548a92daa1863a6">
            <a:pPr algn="l" indent="-342900" marL="342900">
              <a:buClr>
                <a:srgbClr val="008CCF"/>
              </a:buClr>
              <a:buFont charset="-79" pitchFamily="2" typeface="Rubik"/>
              <a:buChar char="•"/>
            </a:pPr>
            <a:r>
              <a:rPr dirty="0" lang="en-US" sz="2400"/>
              <a:t>Mode d'affichage</a:t>
            </a:r>
          </a:p>
        </p:txBody>
      </p:sp>
      <p:sp>
        <p:nvSpPr>
          <p:cNvPr id="29" name="TextBox 28">
            <a:extLst>
              <a:ext uri="{FF2B5EF4-FFF2-40B4-BE49-F238E27FC236}">
                <a16:creationId xmlns:a16="http://schemas.microsoft.com/office/drawing/2014/main" id="{D062A85E-7472-467D-85E8-CF3845459CE6}"/>
              </a:ext>
            </a:extLst>
          </p:cNvPr>
          <p:cNvSpPr txBox="1"/>
          <p:nvPr/>
        </p:nvSpPr>
        <p:spPr>
          <a:xfrm>
            <a:off x="6096000" y="4120089"/>
            <a:ext cx="3645569" cy="461665"/>
          </a:xfrm>
          <a:prstGeom prst="rect">
            <a:avLst/>
          </a:prstGeom>
          <a:noFill/>
        </p:spPr>
        <p:txBody>
          <a:bodyPr rtlCol="0" wrap="square">
            <a:spAutoFit/>
          </a:bodyPr>
          <a:lstStyle/>
          <a:p txid="1033699818f089f65940da8cd75ee3f5">
            <a:pPr algn="l" indent="-342900" marL="342900">
              <a:buClr>
                <a:srgbClr val="008CCF"/>
              </a:buClr>
              <a:buFont charset="-79" pitchFamily="2" typeface="Rubik"/>
              <a:buChar char="•"/>
            </a:pPr>
            <a:r>
              <a:rPr dirty="0" lang="en-US" sz="2400"/>
              <a:t>Créer un mode</a:t>
            </a:r>
          </a:p>
        </p:txBody>
      </p:sp>
      <p:cxnSp>
        <p:nvCxnSpPr>
          <p:cNvPr id="6" name="Connector: Elbow 5">
            <a:extLst>
              <a:ext uri="{FF2B5EF4-FFF2-40B4-BE49-F238E27FC236}">
                <a16:creationId xmlns:a16="http://schemas.microsoft.com/office/drawing/2014/main" id="{253335B5-A4E6-4E28-8F4D-0B4C878A8061}"/>
              </a:ext>
            </a:extLst>
          </p:cNvPr>
          <p:cNvCxnSpPr>
            <a:stCxn id="27" idx="3"/>
            <a:endCxn id="4" idx="1"/>
          </p:cNvCxnSpPr>
          <p:nvPr/>
        </p:nvCxnSpPr>
        <p:spPr>
          <a:xfrm flipV="1">
            <a:off x="5031084" y="3198168"/>
            <a:ext cx="1064916" cy="603045"/>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7B337CA6-8473-4C48-AC09-A1E4B4F6CE82}"/>
              </a:ext>
            </a:extLst>
          </p:cNvPr>
          <p:cNvCxnSpPr>
            <a:stCxn id="27" idx="3"/>
            <a:endCxn id="29" idx="1"/>
          </p:cNvCxnSpPr>
          <p:nvPr/>
        </p:nvCxnSpPr>
        <p:spPr>
          <a:xfrm>
            <a:off x="5031084" y="3801213"/>
            <a:ext cx="1064916" cy="549709"/>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descr="Arrow: Clockwise curve with solid fill" id="31" name="Graphic 30">
            <a:extLst>
              <a:ext uri="{FF2B5EF4-FFF2-40B4-BE49-F238E27FC236}">
                <a16:creationId xmlns:a16="http://schemas.microsoft.com/office/drawing/2014/main" id="{1B5782F8-E688-4AAC-8DD4-DEC602CBD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6571248" y="2100789"/>
            <a:ext cx="914400" cy="914400"/>
          </a:xfrm>
          <a:prstGeom prst="rect">
            <a:avLst/>
          </a:prstGeom>
        </p:spPr>
      </p:pic>
      <p:pic>
        <p:nvPicPr>
          <p:cNvPr descr="Arrow: Clockwise curve with solid fill" id="38" name="Graphic 37">
            <a:extLst>
              <a:ext uri="{FF2B5EF4-FFF2-40B4-BE49-F238E27FC236}">
                <a16:creationId xmlns:a16="http://schemas.microsoft.com/office/drawing/2014/main" id="{15B004E5-8C4B-4EC8-BEA2-8765CB251C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1248" y="4495437"/>
            <a:ext cx="914400" cy="914400"/>
          </a:xfrm>
          <a:prstGeom prst="rect">
            <a:avLst/>
          </a:prstGeom>
        </p:spPr>
      </p:pic>
      <p:sp>
        <p:nvSpPr>
          <p:cNvPr id="32" name="TextBox 31">
            <a:extLst>
              <a:ext uri="{FF2B5EF4-FFF2-40B4-BE49-F238E27FC236}">
                <a16:creationId xmlns:a16="http://schemas.microsoft.com/office/drawing/2014/main" id="{BE4CE3E3-00DD-44B3-AA64-449D880D5347}"/>
              </a:ext>
            </a:extLst>
          </p:cNvPr>
          <p:cNvSpPr txBox="1"/>
          <p:nvPr/>
        </p:nvSpPr>
        <p:spPr>
          <a:xfrm>
            <a:off x="7363326" y="1872919"/>
            <a:ext cx="3043990" cy="461665"/>
          </a:xfrm>
          <a:prstGeom prst="rect">
            <a:avLst/>
          </a:prstGeom>
          <a:noFill/>
        </p:spPr>
        <p:txBody>
          <a:bodyPr rtlCol="0" wrap="square">
            <a:spAutoFit/>
          </a:bodyPr>
          <a:lstStyle/>
          <a:p txid="d1fb645b4b1a554a7776cd745f80119b">
            <a:pPr algn="l">
              <a:buClr>
                <a:srgbClr val="008CCF"/>
              </a:buClr>
            </a:pPr>
            <a:r>
              <a:rPr dirty="0" lang="en-US" sz="2400"/>
              <a:t>Vidéo précédente</a:t>
            </a:r>
          </a:p>
        </p:txBody>
      </p:sp>
      <p:sp>
        <p:nvSpPr>
          <p:cNvPr id="40" name="TextBox 39">
            <a:extLst>
              <a:ext uri="{FF2B5EF4-FFF2-40B4-BE49-F238E27FC236}">
                <a16:creationId xmlns:a16="http://schemas.microsoft.com/office/drawing/2014/main" id="{D0E46481-D637-4684-9A95-0545771FC963}"/>
              </a:ext>
            </a:extLst>
          </p:cNvPr>
          <p:cNvSpPr txBox="1"/>
          <p:nvPr/>
        </p:nvSpPr>
        <p:spPr>
          <a:xfrm>
            <a:off x="7363326" y="5217467"/>
            <a:ext cx="3043990" cy="461665"/>
          </a:xfrm>
          <a:prstGeom prst="rect">
            <a:avLst/>
          </a:prstGeom>
          <a:noFill/>
        </p:spPr>
        <p:txBody>
          <a:bodyPr rtlCol="0" wrap="square">
            <a:spAutoFit/>
          </a:bodyPr>
          <a:lstStyle/>
          <a:p txid="5e425be12c322b93a8cacb242e657e68">
            <a:pPr algn="l">
              <a:buClr>
                <a:srgbClr val="008CCF"/>
              </a:buClr>
            </a:pPr>
            <a:r>
              <a:rPr dirty="0" lang="en-US" sz="2400"/>
              <a:t>Cette vidéo</a:t>
            </a:r>
          </a:p>
        </p:txBody>
      </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24192" p14:dur="1250" spd="slow">
        <p159:morph option="byObject"/>
      </p:transition>
    </mc:Choice>
    <mc:Fallback xmlns="">
      <p:transition advTm="2419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500" id="7"/>
                                        <p:tgtEl>
                                          <p:spTgt spid="6"/>
                                        </p:tgtEl>
                                      </p:cBhvr>
                                    </p:animEffect>
                                  </p:childTnLst>
                                </p:cTn>
                              </p:par>
                              <p:par>
                                <p:cTn fill="hold" id="8" nodeType="withEffect" presetClass="entr" presetID="22" presetSubtype="8">
                                  <p:stCondLst>
                                    <p:cond delay="0"/>
                                  </p:stCondLst>
                                  <p:childTnLst>
                                    <p:set>
                                      <p:cBhvr>
                                        <p:cTn dur="1" fill="hold" id="9">
                                          <p:stCondLst>
                                            <p:cond delay="0"/>
                                          </p:stCondLst>
                                        </p:cTn>
                                        <p:tgtEl>
                                          <p:spTgt spid="9"/>
                                        </p:tgtEl>
                                        <p:attrNameLst>
                                          <p:attrName>style.visibility</p:attrName>
                                        </p:attrNameLst>
                                      </p:cBhvr>
                                      <p:to>
                                        <p:strVal val="visible"/>
                                      </p:to>
                                    </p:set>
                                    <p:animEffect filter="wipe(left)"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4"/>
                                        </p:tgtEl>
                                        <p:attrNameLst>
                                          <p:attrName>style.visibility</p:attrName>
                                        </p:attrNameLst>
                                      </p:cBhvr>
                                      <p:to>
                                        <p:strVal val="visible"/>
                                      </p:to>
                                    </p:set>
                                    <p:animEffect filter="fade"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9"/>
                                        </p:tgtEl>
                                        <p:attrNameLst>
                                          <p:attrName>style.visibility</p:attrName>
                                        </p:attrNameLst>
                                      </p:cBhvr>
                                      <p:to>
                                        <p:strVal val="visible"/>
                                      </p:to>
                                    </p:set>
                                    <p:animEffect filter="fade" transition="in">
                                      <p:cBhvr>
                                        <p:cTn dur="500" id="20"/>
                                        <p:tgtEl>
                                          <p:spTgt spid="29"/>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2"/>
                                        </p:tgtEl>
                                        <p:attrNameLst>
                                          <p:attrName>style.visibility</p:attrName>
                                        </p:attrNameLst>
                                      </p:cBhvr>
                                      <p:to>
                                        <p:strVal val="visible"/>
                                      </p:to>
                                    </p:set>
                                    <p:animEffect filter="fade" transition="in">
                                      <p:cBhvr>
                                        <p:cTn dur="500" id="25"/>
                                        <p:tgtEl>
                                          <p:spTgt spid="3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31"/>
                                        </p:tgtEl>
                                        <p:attrNameLst>
                                          <p:attrName>style.visibility</p:attrName>
                                        </p:attrNameLst>
                                      </p:cBhvr>
                                      <p:to>
                                        <p:strVal val="visible"/>
                                      </p:to>
                                    </p:set>
                                    <p:animEffect filter="wipe(up)" transition="in">
                                      <p:cBhvr>
                                        <p:cTn dur="500" id="30"/>
                                        <p:tgtEl>
                                          <p:spTgt spid="31"/>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40"/>
                                        </p:tgtEl>
                                        <p:attrNameLst>
                                          <p:attrName>style.visibility</p:attrName>
                                        </p:attrNameLst>
                                      </p:cBhvr>
                                      <p:to>
                                        <p:strVal val="visible"/>
                                      </p:to>
                                    </p:set>
                                    <p:animEffect filter="fade" transition="in">
                                      <p:cBhvr>
                                        <p:cTn dur="500" id="35"/>
                                        <p:tgtEl>
                                          <p:spTgt spid="40"/>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38"/>
                                        </p:tgtEl>
                                        <p:attrNameLst>
                                          <p:attrName>style.visibility</p:attrName>
                                        </p:attrNameLst>
                                      </p:cBhvr>
                                      <p:to>
                                        <p:strVal val="visible"/>
                                      </p:to>
                                    </p:set>
                                    <p:animEffect filter="wipe(down)" transition="in">
                                      <p:cBhvr>
                                        <p:cTn dur="500" id="40"/>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29"/>
      <p:bldP grpId="0" spid="32"/>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F4602-0570-9C39-4842-A3C268350980}"/>
              </a:ext>
            </a:extLst>
          </p:cNvPr>
          <p:cNvSpPr txBox="1"/>
          <p:nvPr/>
        </p:nvSpPr>
        <p:spPr>
          <a:xfrm>
            <a:off x="4838217" y="2981803"/>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197000" p14:dur="2000" spd="slow"/>
    </mc:Choice>
    <mc:Fallback xmlns="">
      <p:transition advTm="197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20087" y="1800726"/>
            <a:ext cx="5405375" cy="3449983"/>
          </a:xfrm>
          <a:prstGeom prst="rect">
            <a:avLst/>
          </a:prstGeom>
          <a:noFill/>
        </p:spPr>
        <p:txBody>
          <a:bodyPr rtlCol="0" wrap="square">
            <a:spAutoFit/>
          </a:bodyPr>
          <a:lstStyle/>
          <a:p txid="04e8e8136f51037b9b9f9c05d55bcef9">
            <a:pPr algn="l" indent="-342900" marL="342900">
              <a:lnSpc>
                <a:spcPts val="3300"/>
              </a:lnSpc>
              <a:buClr>
                <a:srgbClr val="008CCF"/>
              </a:buClr>
              <a:buFont charset="-79" pitchFamily="2" typeface="Rubik"/>
              <a:buChar char="•"/>
            </a:pPr>
            <a:r>
              <a:rPr dirty="0" lang="en-US" sz="2400"/>
              <a:t>Créer un tableau de bord</a:t>
            </a:r>
          </a:p>
          <a:p txid="4f935a93a2aa33df679ad7e1877eec2c">
            <a:pPr algn="l" indent="-342900" marL="342900">
              <a:lnSpc>
                <a:spcPts val="3300"/>
              </a:lnSpc>
              <a:buClr>
                <a:srgbClr val="008CCF"/>
              </a:buClr>
              <a:buFont charset="-79" pitchFamily="2" typeface="Rubik"/>
              <a:buChar char="•"/>
            </a:pPr>
            <a:r>
              <a:rPr dirty="0" lang="en-US" sz="2400"/>
              <a:t>Ajouter différents types d'éléments</a:t>
            </a:r>
          </a:p>
          <a:p txid="9dd1969d2f78fdcc8861548becbbe731">
            <a:pPr indent="-342900" lvl="1" marL="800100">
              <a:lnSpc>
                <a:spcPts val="3300"/>
              </a:lnSpc>
              <a:buClr>
                <a:srgbClr val="008CCF"/>
              </a:buClr>
              <a:buFont charset="-79" pitchFamily="2" typeface="Rubik"/>
              <a:buChar char="•"/>
            </a:pPr>
            <a:r>
              <a:rPr dirty="0" lang="en-US" sz="2400"/>
              <a:t>Choisir dans une liste</a:t>
            </a:r>
          </a:p>
          <a:p txid="bcac2b40d569527771733a2e75be009e">
            <a:pPr indent="-342900" lvl="1" marL="800100">
              <a:lnSpc>
                <a:spcPts val="3300"/>
              </a:lnSpc>
              <a:buClr>
                <a:srgbClr val="008CCF"/>
              </a:buClr>
              <a:buFont charset="-79" pitchFamily="2" typeface="Rubik"/>
              <a:buChar char="•"/>
            </a:pPr>
            <a:r>
              <a:rPr dirty="0" lang="en-US" sz="2400"/>
              <a:t>Organiser</a:t>
            </a:r>
          </a:p>
          <a:p txid="ff3c5b04f53f480b98abbf4f1d72c894">
            <a:pPr indent="-342900" lvl="1" marL="800100">
              <a:lnSpc>
                <a:spcPts val="3300"/>
              </a:lnSpc>
              <a:buClr>
                <a:srgbClr val="008CCF"/>
              </a:buClr>
              <a:buFont charset="-79" pitchFamily="2" typeface="Rubik"/>
              <a:buChar char="•"/>
            </a:pPr>
            <a:r>
              <a:rPr dirty="0" lang="en-US" sz="2400"/>
              <a:t>Redimensionner</a:t>
            </a:r>
          </a:p>
          <a:p txid="2b636936972b308d09440abd6497fda2">
            <a:pPr indent="-342900" lvl="1" marL="800100">
              <a:lnSpc>
                <a:spcPts val="3300"/>
              </a:lnSpc>
              <a:buClr>
                <a:srgbClr val="008CCF"/>
              </a:buClr>
              <a:buFont charset="-79" pitchFamily="2" typeface="Rubik"/>
              <a:buChar char="•"/>
            </a:pPr>
            <a:r>
              <a:rPr dirty="0" lang="en-US" sz="2400"/>
              <a:t>Supprimer</a:t>
            </a:r>
          </a:p>
          <a:p txid="2464c803cd971dcaa79fc0967e85a52d">
            <a:pPr indent="-342900" marL="342900">
              <a:lnSpc>
                <a:spcPts val="3300"/>
              </a:lnSpc>
              <a:buClr>
                <a:srgbClr val="008CCF"/>
              </a:buClr>
              <a:buFont charset="-79" pitchFamily="2" typeface="Rubik"/>
              <a:buChar char="•"/>
            </a:pPr>
            <a:r>
              <a:rPr dirty="0" lang="en-US" sz="2400"/>
              <a:t>Partager</a:t>
            </a:r>
          </a:p>
          <a:p txid="0132a29947a29be20b01f5eb96edadf6">
            <a:pPr indent="-342900" lvl="1" marL="800100">
              <a:lnSpc>
                <a:spcPts val="3300"/>
              </a:lnSpc>
              <a:buClr>
                <a:srgbClr val="008CCF"/>
              </a:buClr>
              <a:buFont charset="-79" pitchFamily="2" typeface="Rubik"/>
              <a:buChar char="•"/>
            </a:pPr>
            <a:r>
              <a:rPr dirty="0" lang="en-US" sz="2400"/>
              <a:t>Configurer les autorisations d'accès</a:t>
            </a:r>
          </a:p>
        </p:txBody>
      </p:sp>
      <p:sp>
        <p:nvSpPr>
          <p:cNvPr id="8" name="Rectangle: Rounded Corners 7">
            <a:extLst>
              <a:ext uri="{FF2B5EF4-FFF2-40B4-BE49-F238E27FC236}">
                <a16:creationId xmlns:a16="http://schemas.microsoft.com/office/drawing/2014/main" id="{6B1B9A19-E259-41C1-9D0B-118BA7E0AC8C}"/>
              </a:ext>
            </a:extLst>
          </p:cNvPr>
          <p:cNvSpPr/>
          <p:nvPr/>
        </p:nvSpPr>
        <p:spPr>
          <a:xfrm>
            <a:off x="2843192" y="134352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9" name="Graphic 8">
            <a:extLst>
              <a:ext uri="{FF2B5EF4-FFF2-40B4-BE49-F238E27FC236}">
                <a16:creationId xmlns:a16="http://schemas.microsoft.com/office/drawing/2014/main" id="{74600D78-A8B6-438D-A866-057A339632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607125"/>
            <a:ext cx="1906905" cy="1906905"/>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2697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5">
                                            <p:txEl>
                                              <p:pRg end="0" st="0"/>
                                            </p:txEl>
                                          </p:spTgt>
                                        </p:tgtEl>
                                        <p:attrNameLst>
                                          <p:attrName>style.visibility</p:attrName>
                                        </p:attrNameLst>
                                      </p:cBhvr>
                                      <p:to>
                                        <p:strVal val="visible"/>
                                      </p:to>
                                    </p:set>
                                    <p:animEffect filter="fade" transition="in">
                                      <p:cBhvr>
                                        <p:cTn dur="500" id="15"/>
                                        <p:tgtEl>
                                          <p:spTgt spid="1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5">
                                            <p:txEl>
                                              <p:pRg end="1" st="1"/>
                                            </p:txEl>
                                          </p:spTgt>
                                        </p:tgtEl>
                                        <p:attrNameLst>
                                          <p:attrName>style.visibility</p:attrName>
                                        </p:attrNameLst>
                                      </p:cBhvr>
                                      <p:to>
                                        <p:strVal val="visible"/>
                                      </p:to>
                                    </p:set>
                                    <p:animEffect filter="fade" transition="in">
                                      <p:cBhvr>
                                        <p:cTn dur="500" id="20"/>
                                        <p:tgtEl>
                                          <p:spTgt spid="1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
                                            <p:txEl>
                                              <p:pRg end="2" st="2"/>
                                            </p:txEl>
                                          </p:spTgt>
                                        </p:tgtEl>
                                        <p:attrNameLst>
                                          <p:attrName>style.visibility</p:attrName>
                                        </p:attrNameLst>
                                      </p:cBhvr>
                                      <p:to>
                                        <p:strVal val="visible"/>
                                      </p:to>
                                    </p:set>
                                    <p:animEffect filter="fade" transition="in">
                                      <p:cBhvr>
                                        <p:cTn dur="500" id="25"/>
                                        <p:tgtEl>
                                          <p:spTgt spid="1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5">
                                            <p:txEl>
                                              <p:pRg end="3" st="3"/>
                                            </p:txEl>
                                          </p:spTgt>
                                        </p:tgtEl>
                                        <p:attrNameLst>
                                          <p:attrName>style.visibility</p:attrName>
                                        </p:attrNameLst>
                                      </p:cBhvr>
                                      <p:to>
                                        <p:strVal val="visible"/>
                                      </p:to>
                                    </p:set>
                                    <p:animEffect filter="fade" transition="in">
                                      <p:cBhvr>
                                        <p:cTn dur="500" id="30"/>
                                        <p:tgtEl>
                                          <p:spTgt spid="1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5">
                                            <p:txEl>
                                              <p:pRg end="4" st="4"/>
                                            </p:txEl>
                                          </p:spTgt>
                                        </p:tgtEl>
                                        <p:attrNameLst>
                                          <p:attrName>style.visibility</p:attrName>
                                        </p:attrNameLst>
                                      </p:cBhvr>
                                      <p:to>
                                        <p:strVal val="visible"/>
                                      </p:to>
                                    </p:set>
                                    <p:animEffect filter="fade" transition="in">
                                      <p:cBhvr>
                                        <p:cTn dur="500" id="35"/>
                                        <p:tgtEl>
                                          <p:spTgt spid="1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5">
                                            <p:txEl>
                                              <p:pRg end="5" st="5"/>
                                            </p:txEl>
                                          </p:spTgt>
                                        </p:tgtEl>
                                        <p:attrNameLst>
                                          <p:attrName>style.visibility</p:attrName>
                                        </p:attrNameLst>
                                      </p:cBhvr>
                                      <p:to>
                                        <p:strVal val="visible"/>
                                      </p:to>
                                    </p:set>
                                    <p:animEffect filter="fade" transition="in">
                                      <p:cBhvr>
                                        <p:cTn dur="500" id="40"/>
                                        <p:tgtEl>
                                          <p:spTgt spid="1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5">
                                            <p:txEl>
                                              <p:pRg end="6" st="6"/>
                                            </p:txEl>
                                          </p:spTgt>
                                        </p:tgtEl>
                                        <p:attrNameLst>
                                          <p:attrName>style.visibility</p:attrName>
                                        </p:attrNameLst>
                                      </p:cBhvr>
                                      <p:to>
                                        <p:strVal val="visible"/>
                                      </p:to>
                                    </p:set>
                                    <p:animEffect filter="fade" transition="in">
                                      <p:cBhvr>
                                        <p:cTn dur="500" id="45"/>
                                        <p:tgtEl>
                                          <p:spTgt spid="15">
                                            <p:txEl>
                                              <p:pRg end="6" st="6"/>
                                            </p:txEl>
                                          </p:spTgt>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15">
                                            <p:txEl>
                                              <p:pRg end="7" st="7"/>
                                            </p:txEl>
                                          </p:spTgt>
                                        </p:tgtEl>
                                        <p:attrNameLst>
                                          <p:attrName>style.visibility</p:attrName>
                                        </p:attrNameLst>
                                      </p:cBhvr>
                                      <p:to>
                                        <p:strVal val="visible"/>
                                      </p:to>
                                    </p:set>
                                    <p:animEffect filter="fade" transition="in">
                                      <p:cBhvr>
                                        <p:cTn dur="500" id="4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5"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2001"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Data Analysis\Production\5. Dashboard\5.2.1 Creating and sharing a Dashboard_1\"/>
  <p:tag name="ISPRING_RESOURCE_FOLDER" val="C:\Users\alita\Documents\0. Clientes LOCAL\DHIS2\Fundamentals\2.0\Data Analysis\Production\5. Dashboard\5.2.1 Creating and sharing a Dashboard_1\"/>
  <p:tag name="ISPRING_RESOURCE_FOLDER_STATIC" val="C:\Users\alita\Documents\0. Clientes LOCAL\DHIS2\Fundamentals\2.0\Data Analysis\Production\5. Dashboard\5.2.1 Creating and sharing a Dashboard_1\"/>
  <p:tag name="ISPRING_PRESENTATION_PATH" val="C:\Users\alita\Documents\0. Clientes LOCAL\DHIS2\Fundamentals\2.0\Data Analysis\Production\5. Dashboard\5.2.1 Creating and sharing a Dashboard.pptx"/>
  <p:tag name="ISPRING_ULTRA_SCORM_COURCE_TITLE" val="5.2.1 Creating and Sharing a Dashboard"/>
  <p:tag name="ISPRING_PRESENTATION_TITLE" val="5.2.1 Creating and Sharing a Dashboard"/>
  <p:tag name="FLASHSPRING_ZOOM_TAG" val="7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Ng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2D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2D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N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2D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Ng3lUlBOzImkAAABuAAAAHAAAAHVuaXZlcnNhbC9sb2NhbF9zZXR0aW5ncy54bWwNzDEOgzAMQNGdU1jeKe3WgcDGVpbSA1jERZEcG5GA4PZk+8PTb/szChy8pWDq8PV4IrDO5oMuDn/TUL8RUib1JKbsUA2h76pWbCb5cs4FJliFLt4mjiUyjxSLHHYRqOFTXv/AHpuuugFQSwMEFAACAAgAToN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Og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N5VAairqlyBgAAJhkAAB0AAAAAAAAAAQAAAAAA4BEAAHVuaXZlcnNhbC9jb21tb25fbWVzc2FnZXMubG5nUEsBAgAAFAACAAgATYN5VBUeYBujAAAAfwEAAC4AAAAAAAAAAQAAAAAAjRgAAHVuaXZlcnNhbC9wbGF5YmFja19hbmRfbmF2aWdhdGlvbl9zZXR0aW5ncy54bWxQSwECAAAUAAIACABNg3lUWYGOgVEEAADcFQAAJwAAAAAAAAABAAAAAAB8GQAAdW5pdmVyc2FsL2ZsYXNoX3B1Ymxpc2hpbmdfc2V0dGluZ3MueG1sUEsBAgAAFAACAAgATYN5VKHTgU6GAwAA4AwAACEAAAAAAAAAAQAAAAAAEh4AAHVuaXZlcnNhbC9mbGFzaF9za2luX3NldHRpbmdzLnhtbFBLAQIAABQAAgAIAE2DeVSRShrPTAQAAGYVAAAmAAAAAAAAAAEAAAAAANchAAB1bml2ZXJzYWwvaHRtbF9wdWJsaXNoaW5nX3NldHRpbmdzLnhtbFBLAQIAABQAAgAIAE2DeVTrTeKpwwEAAIsGAAAhAAAAAAAAAAEAAAAAAGcmAAB1bml2ZXJzYWwvaHRtbF9za2luX3NldHRpbmdzLmpzb25QSwECAAAUAAIACABNg3lUlBOzImkAAABuAAAAHAAAAAAAAAABAAAAAABpKAAAdW5pdmVyc2FsL2xvY2FsX3NldHRpbmdzLnhtbFBLAQIAABQAAgAIAE6DeVQ01LntjxMAANo5AAAXAAAAAAAAAAAAAAAAAAwpAAB1bml2ZXJzYWwvdW5pdmVyc2FsLnBuZ1BLAQIAABQAAgAIAE6D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PRESENTATION_INFO_2" val="&lt;?xml version=&quot;1.0&quot; encoding=&quot;UTF-8&quot; standalone=&quot;no&quot; ?&gt;&#10;&lt;presentation2&gt;&#10;&#10;  &lt;slides&gt;&#10;    &lt;slide id=&quot;{BC732C7D-44CC-4BF2-9EFC-38829F766F8D}&quot; pptId=&quot;299&quot;/&gt;&#10;    &lt;slide id=&quot;{C6B96C4B-0C7C-476E-8B1A-0B84BC19EBD4}&quot; pptId=&quot;344&quot;/&gt;&#10;    &lt;slide id=&quot;{59DC9F82-01A4-4675-A5F9-2C44EC74E385}&quot; pptId=&quot;347&quot;/&gt;&#10;    &lt;slide id=&quot;{52A661AA-6F31-414A-88D6-B6E96E1BC531}&quot; pptId=&quot;346&quot;/&gt;&#10;    &lt;slide id=&quot;{C65BA218-410A-4669-8FA0-8C3C988B3057}&quot; pptId=&quot;302&quot;/&gt;&#10;    &lt;slide id=&quot;{509EB311-81DD-4D07-865F-4411D3FE6140}&quot; pptId=&quot;272&quot;/&gt;&#10;  &lt;/slides&gt;&#10;&#10;  &lt;narration&gt;&#10;    &lt;audioTracks&gt;&#10;      &lt;audioTrack muted=&quot;false&quot; name=&quot;intro&quot; resource=&quot;43f2a27c&quot; slideId=&quot;{BC732C7D-44CC-4BF2-9EFC-38829F766F8D}&quot; startTime=&quot;0&quot; stepIndex=&quot;0&quot; volume=&quot;1&quot;&gt;&#10;        &lt;audio channels=&quot;2&quot; format=&quot;fltp&quot; sampleRate=&quot;44100&quot;/&gt;&#10;      &lt;/audioTrack&gt;&#10;      &lt;audioTrack muted=&quot;false&quot; name=&quot;outro&quot; resource=&quot;20b00acd&quot; slideId=&quot;{509EB311-81DD-4D07-865F-4411D3FE6140}&quot; startTime=&quot;0&quot; stepIndex=&quot;0&quot; volume=&quot;1&quot;&gt;&#10;        &lt;audio channels=&quot;2&quot; format=&quot;fltp&quot; sampleRate=&quot;44100&quot;/&gt;&#10;      &lt;/audioTrack&gt;&#10;      &lt;audioTrack muted=&quot;false&quot; name=&quot;Text-to-speech clip — Audio  1&quot; resource=&quot;ef63eeac&quot; slideId=&quot;{C6B96C4B-0C7C-476E-8B1A-0B84BC19EBD4}&quot; startTime=&quot;0&quot; stepIndex=&quot;0&quot; volume=&quot;1&quot;&gt;&#10;        &lt;audio channels=&quot;2&quot; format=&quot;fltp&quot; sampleRate=&quot;48000&quot;/&gt;&#10;      &lt;/audioTrack&gt;&#10;      &lt;audioTrack muted=&quot;false&quot; name=&quot;Text-to-speech clip — Audio  2&quot; resource=&quot;7927c9b5&quot; slideId=&quot;{59DC9F82-01A4-4675-A5F9-2C44EC74E385}&quot; startTime=&quot;0&quot; stepIndex=&quot;0&quot; volume=&quot;1&quot;&gt;&#10;        &lt;audio channels=&quot;2&quot; format=&quot;fltp&quot; sampleRate=&quot;48000&quot;/&gt;&#10;      &lt;/audioTrack&gt;&#10;      &lt;audioTrack muted=&quot;false&quot; name=&quot;Text-to-speech clip — Audio  3&quot; resource=&quot;8df59b54&quot; slideId=&quot;{C65BA218-410A-4669-8FA0-8C3C988B3057}&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5.2.1 Creating and Sharing a Dashboard&quot;,&quot;onlineDestinationFolderId&quot;:&quot;f2794d88-7d4d-11ec-b73a-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C732C7D-44CC-4BF2-9EFC-38829F766F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6.648"/>
  <p:tag name="TIMING" val="|0.913|3.75"/>
  <p:tag name="ISPRING_SLIDE_ID_2" val="{C6B96C4B-0C7C-476E-8B1A-0B84BC19EBD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GENSWF_ADVANCE_TIME" val="24.192"/>
  <p:tag name="TIMING" val="|3.417|1.521|1.914|2.713|1.768|7.735|1.211"/>
  <p:tag name="ISPRING_SLIDE_ID_2" val="{59DC9F82-01A4-4675-A5F9-2C44EC74E38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197.000"/>
  <p:tag name="ISPRING_SLIDE_ID_2" val="{52A661AA-6F31-414A-88D6-B6E96E1BC53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6.976"/>
  <p:tag name="ISPRING_SLIDE_ID_2" val="{C65BA218-410A-4669-8FA0-8C3C988B3057}"/>
  <p:tag name="TIMING" val="|2.316|1.424|1.759|2.802|2.584|5.862|1.045|2.516"/>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09EB311-81DD-4D07-865F-4411D3FE61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8438</TotalTime>
  <Words>706</Words>
  <Application>Microsoft Macintosh PowerPoint</Application>
  <PresentationFormat>Widescreen</PresentationFormat>
  <Paragraphs>47</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In this video, you will see…</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5.2.1 Creating and Sharing a Dashboard</dc:title>
  <dc:subject>elearning</dc:subject>
  <dc:creator>Alejandra Avila</dc:creator>
  <cp:lastModifiedBy>Simona Sekerova</cp:lastModifiedBy>
  <cp:revision>513</cp:revision>
  <cp:lastPrinted>2021-06-09T13:32:46Z</cp:lastPrinted>
  <dcterms:created xsi:type="dcterms:W3CDTF">2021-02-03T12:41:27Z</dcterms:created>
  <dcterms:modified xsi:type="dcterms:W3CDTF">2023-09-17T22:37:04Z</dcterms:modified>
</cp:coreProperties>
</file>